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C1DEF-847B-40AF-835D-99A33485D204}" type="datetimeFigureOut">
              <a:rPr lang="pt-BR" smtClean="0"/>
              <a:t>16/06/2026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E8FFB-2B82-4F66-9CAA-D74494857489}" type="slidenum">
              <a:rPr lang="pt-BR" smtClean="0"/>
              <a:t>‹nº›</a:t>
            </a:fld>
            <a:endParaRPr lang="pt-B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1131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C1DEF-847B-40AF-835D-99A33485D204}" type="datetimeFigureOut">
              <a:rPr lang="pt-BR" smtClean="0"/>
              <a:t>16/06/2026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E8FFB-2B82-4F66-9CAA-D744948574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0267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C1DEF-847B-40AF-835D-99A33485D204}" type="datetimeFigureOut">
              <a:rPr lang="pt-BR" smtClean="0"/>
              <a:t>16/06/2026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E8FFB-2B82-4F66-9CAA-D74494857489}" type="slidenum">
              <a:rPr lang="pt-BR" smtClean="0"/>
              <a:t>‹nº›</a:t>
            </a:fld>
            <a:endParaRPr lang="pt-B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2066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C1DEF-847B-40AF-835D-99A33485D204}" type="datetimeFigureOut">
              <a:rPr lang="pt-BR" smtClean="0"/>
              <a:t>16/06/2026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E8FFB-2B82-4F66-9CAA-D744948574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43351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C1DEF-847B-40AF-835D-99A33485D204}" type="datetimeFigureOut">
              <a:rPr lang="pt-BR" smtClean="0"/>
              <a:t>16/06/2026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E8FFB-2B82-4F66-9CAA-D744948574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133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C1DEF-847B-40AF-835D-99A33485D204}" type="datetimeFigureOut">
              <a:rPr lang="pt-BR" smtClean="0"/>
              <a:t>16/06/2026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E8FFB-2B82-4F66-9CAA-D744948574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3093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C1DEF-847B-40AF-835D-99A33485D204}" type="datetimeFigureOut">
              <a:rPr lang="pt-BR" smtClean="0"/>
              <a:t>16/06/2026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E8FFB-2B82-4F66-9CAA-D744948574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3342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70C1DEF-847B-40AF-835D-99A33485D204}" type="datetimeFigureOut">
              <a:rPr lang="pt-BR" smtClean="0"/>
              <a:t>16/06/2026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D1E8FFB-2B82-4F66-9CAA-D744948574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7117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C1DEF-847B-40AF-835D-99A33485D204}" type="datetimeFigureOut">
              <a:rPr lang="pt-BR" smtClean="0"/>
              <a:t>16/06/2026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E8FFB-2B82-4F66-9CAA-D744948574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370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C1DEF-847B-40AF-835D-99A33485D204}" type="datetimeFigureOut">
              <a:rPr lang="pt-BR" smtClean="0"/>
              <a:t>16/06/2026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E8FFB-2B82-4F66-9CAA-D744948574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5145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C1DEF-847B-40AF-835D-99A33485D204}" type="datetimeFigureOut">
              <a:rPr lang="pt-BR" smtClean="0"/>
              <a:t>16/06/2026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E8FFB-2B82-4F66-9CAA-D744948574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33545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4901FF-4E25-478C-898E-18E2129FD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64A0EE1-AB67-45A2-B140-98A9FB76E3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015E8C7-7BBE-4E46-BCAE-FBF9963BA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C1DEF-847B-40AF-835D-99A33485D204}" type="datetimeFigureOut">
              <a:rPr lang="pt-BR" smtClean="0"/>
              <a:t>16/06/2026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5EBE381-A9EB-4ABB-A3D9-D36E16294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3248DC9-7B1E-4F5E-A852-C421AE1CB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E8FFB-2B82-4F66-9CAA-D744948574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9199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70C1DEF-847B-40AF-835D-99A33485D204}" type="datetimeFigureOut">
              <a:rPr lang="pt-BR" smtClean="0"/>
              <a:t>16/06/2026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FD1E8FFB-2B82-4F66-9CAA-D74494857489}" type="slidenum">
              <a:rPr lang="pt-BR" smtClean="0"/>
              <a:t>‹nº›</a:t>
            </a:fld>
            <a:endParaRPr lang="pt-BR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557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  <p:sldLayoutId id="2147483858" r:id="rId12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C72411-DB46-46E0-BA6E-ABC23E5891E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sz="2800" b="1">
                <a:solidFill>
                  <a:srgbClr val="003366"/>
                </a:solidFill>
                <a:latin typeface="Calibri" panose="020F0502020204030204" pitchFamily="34" charset="0"/>
              </a:rPr>
              <a:t>CÓDIGO DE ÉTICA E CONDUTA DOS AGENTES PÚBLICOS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1B314A2-A493-4E2F-986A-AD786F08C9B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/>
              <a:t>Prefeitura Municipal de Ponta Porã/MS</a:t>
            </a:r>
          </a:p>
          <a:p>
            <a:r>
              <a:rPr lang="pt-BR"/>
              <a:t>Decreto nº 9.866/2024</a:t>
            </a:r>
          </a:p>
        </p:txBody>
      </p:sp>
    </p:spTree>
    <p:extLst>
      <p:ext uri="{BB962C8B-B14F-4D97-AF65-F5344CB8AC3E}">
        <p14:creationId xmlns:p14="http://schemas.microsoft.com/office/powerpoint/2010/main" val="23453984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02A66F-517A-403B-A3BC-14C783881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800" b="1">
                <a:solidFill>
                  <a:srgbClr val="003366"/>
                </a:solidFill>
                <a:latin typeface="Calibri" panose="020F0502020204030204" pitchFamily="34" charset="0"/>
              </a:rPr>
              <a:t>Objetivos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050A21E-840C-40FB-B1E5-F862E31FEE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• Fortalecer a cultura ética no serviço público</a:t>
            </a:r>
          </a:p>
          <a:p>
            <a:r>
              <a:rPr lang="pt-BR"/>
              <a:t>• Promover a integridade institucional</a:t>
            </a:r>
          </a:p>
          <a:p>
            <a:r>
              <a:rPr lang="pt-BR"/>
              <a:t>• Orientar a conduta dos agentes públicos</a:t>
            </a:r>
          </a:p>
          <a:p>
            <a:r>
              <a:rPr lang="pt-BR"/>
              <a:t>• Aumentar a confiança da sociedade</a:t>
            </a:r>
          </a:p>
        </p:txBody>
      </p:sp>
    </p:spTree>
    <p:extLst>
      <p:ext uri="{BB962C8B-B14F-4D97-AF65-F5344CB8AC3E}">
        <p14:creationId xmlns:p14="http://schemas.microsoft.com/office/powerpoint/2010/main" val="32404973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C79F0E-81EF-4E7B-859A-DC5D510D4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800" b="1">
                <a:solidFill>
                  <a:srgbClr val="003366"/>
                </a:solidFill>
                <a:latin typeface="Calibri" panose="020F0502020204030204" pitchFamily="34" charset="0"/>
              </a:rPr>
              <a:t>Base Legal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CDE5C58-0463-4E3F-A8B2-E2D76EF607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Decreto Municipal nº 9.866, de 03 de julho de 2024</a:t>
            </a:r>
          </a:p>
          <a:p>
            <a:r>
              <a:rPr lang="pt-BR"/>
              <a:t>Institui o Código de Ética e Conduta dos Agentes Públicos do Município de Ponta Porã.</a:t>
            </a:r>
          </a:p>
        </p:txBody>
      </p:sp>
    </p:spTree>
    <p:extLst>
      <p:ext uri="{BB962C8B-B14F-4D97-AF65-F5344CB8AC3E}">
        <p14:creationId xmlns:p14="http://schemas.microsoft.com/office/powerpoint/2010/main" val="18294438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873DC8-BCB6-4950-8168-22FBCD66A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800" b="1">
                <a:solidFill>
                  <a:srgbClr val="003366"/>
                </a:solidFill>
                <a:latin typeface="Calibri" panose="020F0502020204030204" pitchFamily="34" charset="0"/>
              </a:rPr>
              <a:t>Quem Deve Cumprir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06AE929-9868-4668-B327-B10CA46C20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• Servidores efetivos</a:t>
            </a:r>
          </a:p>
          <a:p>
            <a:r>
              <a:rPr lang="pt-BR"/>
              <a:t>• Servidores comissionados</a:t>
            </a:r>
          </a:p>
          <a:p>
            <a:r>
              <a:rPr lang="pt-BR"/>
              <a:t>• Agentes políticos</a:t>
            </a:r>
          </a:p>
          <a:p>
            <a:r>
              <a:rPr lang="pt-BR"/>
              <a:t>• Estagiários</a:t>
            </a:r>
          </a:p>
          <a:p>
            <a:r>
              <a:rPr lang="pt-BR"/>
              <a:t>• Prestadores de serviços</a:t>
            </a:r>
          </a:p>
        </p:txBody>
      </p:sp>
    </p:spTree>
    <p:extLst>
      <p:ext uri="{BB962C8B-B14F-4D97-AF65-F5344CB8AC3E}">
        <p14:creationId xmlns:p14="http://schemas.microsoft.com/office/powerpoint/2010/main" val="18786367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AF7BB8-3002-41F2-AD07-6B95799BB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800" b="1">
                <a:solidFill>
                  <a:srgbClr val="003366"/>
                </a:solidFill>
                <a:latin typeface="Calibri" panose="020F0502020204030204" pitchFamily="34" charset="0"/>
              </a:rPr>
              <a:t>Princípios Fundamentais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BBDCA58-FDED-4619-96DA-E116FBE289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• Legalidade</a:t>
            </a:r>
          </a:p>
          <a:p>
            <a:r>
              <a:rPr lang="pt-BR"/>
              <a:t>• Impessoalidade</a:t>
            </a:r>
          </a:p>
          <a:p>
            <a:r>
              <a:rPr lang="pt-BR"/>
              <a:t>• Moralidade</a:t>
            </a:r>
          </a:p>
          <a:p>
            <a:r>
              <a:rPr lang="pt-BR"/>
              <a:t>• Publicidade</a:t>
            </a:r>
          </a:p>
          <a:p>
            <a:r>
              <a:rPr lang="pt-BR"/>
              <a:t>• Eficiência</a:t>
            </a:r>
          </a:p>
          <a:p>
            <a:r>
              <a:rPr lang="pt-BR"/>
              <a:t>• Integridade</a:t>
            </a:r>
          </a:p>
          <a:p>
            <a:r>
              <a:rPr lang="pt-BR"/>
              <a:t>• Transparência</a:t>
            </a:r>
          </a:p>
        </p:txBody>
      </p:sp>
    </p:spTree>
    <p:extLst>
      <p:ext uri="{BB962C8B-B14F-4D97-AF65-F5344CB8AC3E}">
        <p14:creationId xmlns:p14="http://schemas.microsoft.com/office/powerpoint/2010/main" val="583023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4C01A6-2FC1-4CD8-9984-EA63D280B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800" b="1">
                <a:solidFill>
                  <a:srgbClr val="003366"/>
                </a:solidFill>
                <a:latin typeface="Calibri" panose="020F0502020204030204" pitchFamily="34" charset="0"/>
              </a:rPr>
              <a:t>O Que é Integridade?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9337EED-310E-48B1-AB6F-1A8D9FAD99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Agir corretamente mesmo quando ninguém está observando.</a:t>
            </a:r>
          </a:p>
          <a:p>
            <a:r>
              <a:rPr lang="pt-BR"/>
              <a:t>• Honestidade</a:t>
            </a:r>
          </a:p>
          <a:p>
            <a:r>
              <a:rPr lang="pt-BR"/>
              <a:t>• Boa-fé</a:t>
            </a:r>
          </a:p>
          <a:p>
            <a:r>
              <a:rPr lang="pt-BR"/>
              <a:t>• Responsabilidade</a:t>
            </a:r>
          </a:p>
          <a:p>
            <a:r>
              <a:rPr lang="pt-BR"/>
              <a:t>• Respeito às normas</a:t>
            </a:r>
          </a:p>
        </p:txBody>
      </p:sp>
    </p:spTree>
    <p:extLst>
      <p:ext uri="{BB962C8B-B14F-4D97-AF65-F5344CB8AC3E}">
        <p14:creationId xmlns:p14="http://schemas.microsoft.com/office/powerpoint/2010/main" val="8585422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A04C68-1075-41ED-88B1-F3A519309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800" b="1">
                <a:solidFill>
                  <a:srgbClr val="003366"/>
                </a:solidFill>
                <a:latin typeface="Calibri" panose="020F0502020204030204" pitchFamily="34" charset="0"/>
              </a:rPr>
              <a:t>Deveres dos Agentes Públicos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C9D8E85-E5E6-48A9-A24A-013CBAA101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• Exercer funções com zelo</a:t>
            </a:r>
          </a:p>
          <a:p>
            <a:r>
              <a:rPr lang="pt-BR"/>
              <a:t>• Respeitar o cidadão</a:t>
            </a:r>
          </a:p>
          <a:p>
            <a:r>
              <a:rPr lang="pt-BR"/>
              <a:t>• Preservar o patrimônio público</a:t>
            </a:r>
          </a:p>
          <a:p>
            <a:r>
              <a:rPr lang="pt-BR"/>
              <a:t>• Cumprir a legislação</a:t>
            </a:r>
          </a:p>
          <a:p>
            <a:r>
              <a:rPr lang="pt-BR"/>
              <a:t>• Agir com responsabilidade</a:t>
            </a:r>
          </a:p>
        </p:txBody>
      </p:sp>
    </p:spTree>
    <p:extLst>
      <p:ext uri="{BB962C8B-B14F-4D97-AF65-F5344CB8AC3E}">
        <p14:creationId xmlns:p14="http://schemas.microsoft.com/office/powerpoint/2010/main" val="7482813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2BAD7A-9F98-410A-9D92-2C7DC1E32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800" b="1">
                <a:solidFill>
                  <a:srgbClr val="003366"/>
                </a:solidFill>
                <a:latin typeface="Calibri" panose="020F0502020204030204" pitchFamily="34" charset="0"/>
              </a:rPr>
              <a:t>Condutas Vedadas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C95E089-3D70-43E5-9C74-00BA7DA2EA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• Utilizar o cargo para benefício próprio</a:t>
            </a:r>
          </a:p>
          <a:p>
            <a:r>
              <a:rPr lang="pt-BR"/>
              <a:t>• Receber vantagens indevidas</a:t>
            </a:r>
          </a:p>
          <a:p>
            <a:r>
              <a:rPr lang="pt-BR"/>
              <a:t>• Favorecer terceiros</a:t>
            </a:r>
          </a:p>
          <a:p>
            <a:r>
              <a:rPr lang="pt-BR"/>
              <a:t>• Divulgar informações sigilosas</a:t>
            </a:r>
          </a:p>
          <a:p>
            <a:r>
              <a:rPr lang="pt-BR"/>
              <a:t>• Utilizar bens públicos para fins particulares</a:t>
            </a:r>
          </a:p>
        </p:txBody>
      </p:sp>
    </p:spTree>
    <p:extLst>
      <p:ext uri="{BB962C8B-B14F-4D97-AF65-F5344CB8AC3E}">
        <p14:creationId xmlns:p14="http://schemas.microsoft.com/office/powerpoint/2010/main" val="7526447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5A94B8-8406-4FAF-988B-4F74A848E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800" b="1">
                <a:solidFill>
                  <a:srgbClr val="003366"/>
                </a:solidFill>
                <a:latin typeface="Calibri" panose="020F0502020204030204" pitchFamily="34" charset="0"/>
              </a:rPr>
              <a:t>Conflito de Interesses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0F52BF0-3155-40C7-B885-1D4279A756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Situação em que interesses particulares podem influenciar decisões públicas.</a:t>
            </a:r>
          </a:p>
          <a:p>
            <a:r>
              <a:rPr lang="pt-BR"/>
              <a:t>Exemplos:</a:t>
            </a:r>
          </a:p>
          <a:p>
            <a:r>
              <a:rPr lang="pt-BR"/>
              <a:t>• Benefício a familiares</a:t>
            </a:r>
          </a:p>
          <a:p>
            <a:r>
              <a:rPr lang="pt-BR"/>
              <a:t>• Favorecimento de empresas</a:t>
            </a:r>
          </a:p>
          <a:p>
            <a:r>
              <a:rPr lang="pt-BR"/>
              <a:t>• Uso de informações privilegiadas</a:t>
            </a:r>
          </a:p>
        </p:txBody>
      </p:sp>
    </p:spTree>
    <p:extLst>
      <p:ext uri="{BB962C8B-B14F-4D97-AF65-F5344CB8AC3E}">
        <p14:creationId xmlns:p14="http://schemas.microsoft.com/office/powerpoint/2010/main" val="18538717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86C318-7AC4-4E00-9E3E-CD488895F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800" b="1">
                <a:solidFill>
                  <a:srgbClr val="003366"/>
                </a:solidFill>
                <a:latin typeface="Calibri" panose="020F0502020204030204" pitchFamily="34" charset="0"/>
              </a:rPr>
              <a:t>Atendimento ao Cidadão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023FDC1-7FA1-476B-A88E-39694FA59C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• Respeito</a:t>
            </a:r>
          </a:p>
          <a:p>
            <a:r>
              <a:rPr lang="pt-BR"/>
              <a:t>• Cordialidade</a:t>
            </a:r>
          </a:p>
          <a:p>
            <a:r>
              <a:rPr lang="pt-BR"/>
              <a:t>• Transparência</a:t>
            </a:r>
          </a:p>
          <a:p>
            <a:r>
              <a:rPr lang="pt-BR"/>
              <a:t>• Eficiência</a:t>
            </a:r>
          </a:p>
          <a:p>
            <a:r>
              <a:rPr lang="pt-BR"/>
              <a:t>• Igualdade de tratamento</a:t>
            </a:r>
          </a:p>
        </p:txBody>
      </p:sp>
    </p:spTree>
    <p:extLst>
      <p:ext uri="{BB962C8B-B14F-4D97-AF65-F5344CB8AC3E}">
        <p14:creationId xmlns:p14="http://schemas.microsoft.com/office/powerpoint/2010/main" val="3742649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F62E87-1774-4DD2-8DF2-FEEB20A32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800" b="1">
                <a:solidFill>
                  <a:srgbClr val="003366"/>
                </a:solidFill>
                <a:latin typeface="Calibri" panose="020F0502020204030204" pitchFamily="34" charset="0"/>
              </a:rPr>
              <a:t>Uso dos Recursos Públicos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5934E92-6D94-4B45-A460-1043DB9DF0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Os recursos públicos devem ser utilizados exclusivamente para fins institucionais.</a:t>
            </a:r>
          </a:p>
          <a:p>
            <a:r>
              <a:rPr lang="pt-BR"/>
              <a:t>• Veículos</a:t>
            </a:r>
          </a:p>
          <a:p>
            <a:r>
              <a:rPr lang="pt-BR"/>
              <a:t>• Equipamentos</a:t>
            </a:r>
          </a:p>
          <a:p>
            <a:r>
              <a:rPr lang="pt-BR"/>
              <a:t>• Sistemas</a:t>
            </a:r>
          </a:p>
          <a:p>
            <a:r>
              <a:rPr lang="pt-BR"/>
              <a:t>• Materiais</a:t>
            </a:r>
          </a:p>
        </p:txBody>
      </p:sp>
    </p:spTree>
    <p:extLst>
      <p:ext uri="{BB962C8B-B14F-4D97-AF65-F5344CB8AC3E}">
        <p14:creationId xmlns:p14="http://schemas.microsoft.com/office/powerpoint/2010/main" val="7079135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0F6C45-35A8-4B4E-B4BD-8122AC60F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800" b="1">
                <a:solidFill>
                  <a:srgbClr val="003366"/>
                </a:solidFill>
                <a:latin typeface="Calibri" panose="020F0502020204030204" pitchFamily="34" charset="0"/>
              </a:rPr>
              <a:t>Comissão de Ética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8BB6C29-7010-45AA-8AC1-34273438F4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• Orientar servidores</a:t>
            </a:r>
          </a:p>
          <a:p>
            <a:r>
              <a:rPr lang="pt-BR"/>
              <a:t>• Promover ações educativas</a:t>
            </a:r>
          </a:p>
          <a:p>
            <a:r>
              <a:rPr lang="pt-BR"/>
              <a:t>• Receber denúncias</a:t>
            </a:r>
          </a:p>
          <a:p>
            <a:r>
              <a:rPr lang="pt-BR"/>
              <a:t>• Fortalecer a cultura da integridade</a:t>
            </a:r>
          </a:p>
        </p:txBody>
      </p:sp>
    </p:spTree>
    <p:extLst>
      <p:ext uri="{BB962C8B-B14F-4D97-AF65-F5344CB8AC3E}">
        <p14:creationId xmlns:p14="http://schemas.microsoft.com/office/powerpoint/2010/main" val="14155069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9BC989-FB6F-4CC6-9128-2C2C60D41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800" b="1">
                <a:solidFill>
                  <a:srgbClr val="003366"/>
                </a:solidFill>
                <a:latin typeface="Calibri" panose="020F0502020204030204" pitchFamily="34" charset="0"/>
              </a:rPr>
              <a:t>Perguntas Frequentes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35F7AA0-216B-4D02-AC02-EDF33F9A66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Posso receber presentes de fornecedores?</a:t>
            </a:r>
          </a:p>
          <a:p>
            <a:r>
              <a:rPr lang="pt-BR"/>
              <a:t>Não.</a:t>
            </a:r>
          </a:p>
          <a:p>
            <a:endParaRPr lang="pt-BR"/>
          </a:p>
          <a:p>
            <a:r>
              <a:rPr lang="pt-BR"/>
              <a:t>Posso usar veículo oficial para fins particulares?</a:t>
            </a:r>
          </a:p>
          <a:p>
            <a:r>
              <a:rPr lang="pt-BR"/>
              <a:t>Não.</a:t>
            </a:r>
          </a:p>
        </p:txBody>
      </p:sp>
    </p:spTree>
    <p:extLst>
      <p:ext uri="{BB962C8B-B14F-4D97-AF65-F5344CB8AC3E}">
        <p14:creationId xmlns:p14="http://schemas.microsoft.com/office/powerpoint/2010/main" val="14100228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82F44F-C6E4-4D27-935B-F05B816DC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800" b="1">
                <a:solidFill>
                  <a:srgbClr val="003366"/>
                </a:solidFill>
                <a:latin typeface="Calibri" panose="020F0502020204030204" pitchFamily="34" charset="0"/>
              </a:rPr>
              <a:t>Ética e Transparência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F7FE3F5-FB23-4C69-9F04-CE4723D287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 ética fortalece:</a:t>
            </a:r>
          </a:p>
          <a:p>
            <a:r>
              <a:rPr lang="pt-BR"/>
              <a:t>• Governança Pública</a:t>
            </a:r>
          </a:p>
          <a:p>
            <a:r>
              <a:rPr lang="pt-BR"/>
              <a:t>• Controle Social</a:t>
            </a:r>
          </a:p>
          <a:p>
            <a:r>
              <a:rPr lang="pt-BR"/>
              <a:t>• Transparência Pública</a:t>
            </a:r>
          </a:p>
          <a:p>
            <a:r>
              <a:rPr lang="pt-BR"/>
              <a:t>• PNTP - Programa Nacional de Transparência Pública</a:t>
            </a:r>
          </a:p>
        </p:txBody>
      </p:sp>
    </p:spTree>
    <p:extLst>
      <p:ext uri="{BB962C8B-B14F-4D97-AF65-F5344CB8AC3E}">
        <p14:creationId xmlns:p14="http://schemas.microsoft.com/office/powerpoint/2010/main" val="18417747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769FBF-DD5D-4485-802C-08672B9012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sz="2800" b="1">
                <a:solidFill>
                  <a:srgbClr val="003366"/>
                </a:solidFill>
                <a:latin typeface="Calibri" panose="020F0502020204030204" pitchFamily="34" charset="0"/>
              </a:rPr>
              <a:t>COMPROMISSO COM A INTEGRIDADE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5AD9C17-1ECF-4E32-8158-2D7E62EEE2F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t-BR"/>
              <a:t>Servir ao cidadão com ética é fortalecer a democracia.</a:t>
            </a:r>
          </a:p>
          <a:p>
            <a:r>
              <a:rPr lang="pt-BR"/>
              <a:t>Prefeitura Municipal de Ponta Porã/MS</a:t>
            </a:r>
          </a:p>
        </p:txBody>
      </p:sp>
    </p:spTree>
    <p:extLst>
      <p:ext uri="{BB962C8B-B14F-4D97-AF65-F5344CB8AC3E}">
        <p14:creationId xmlns:p14="http://schemas.microsoft.com/office/powerpoint/2010/main" val="1551864815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iva">
  <a:themeElements>
    <a:clrScheme name="Retrospectiva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iv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iv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</TotalTime>
  <Words>334</Words>
  <Application>Microsoft Office PowerPoint</Application>
  <PresentationFormat>Widescreen</PresentationFormat>
  <Paragraphs>81</Paragraphs>
  <Slides>15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18" baseType="lpstr">
      <vt:lpstr>Calibri</vt:lpstr>
      <vt:lpstr>Calibri Light</vt:lpstr>
      <vt:lpstr>Retrospectiva</vt:lpstr>
      <vt:lpstr>CÓDIGO DE ÉTICA E CONDUTA DOS AGENTES PÚBLICOS</vt:lpstr>
      <vt:lpstr>Objetivos</vt:lpstr>
      <vt:lpstr>Base Legal</vt:lpstr>
      <vt:lpstr>Quem Deve Cumprir</vt:lpstr>
      <vt:lpstr>Princípios Fundamentais</vt:lpstr>
      <vt:lpstr>O Que é Integridade?</vt:lpstr>
      <vt:lpstr>Deveres dos Agentes Públicos</vt:lpstr>
      <vt:lpstr>Condutas Vedadas</vt:lpstr>
      <vt:lpstr>Conflito de Interesses</vt:lpstr>
      <vt:lpstr>Atendimento ao Cidadão</vt:lpstr>
      <vt:lpstr>Uso dos Recursos Públicos</vt:lpstr>
      <vt:lpstr>Comissão de Ética</vt:lpstr>
      <vt:lpstr>Perguntas Frequentes</vt:lpstr>
      <vt:lpstr>Ética e Transparência</vt:lpstr>
      <vt:lpstr>COMPROMISSO COM A INTEGRIDADE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CÓDIGO DE ÉTICA E CONDUTA DOS AGENTES PÚBLICOS</dc:title>
  <dc:creator>Daniel Feil</dc:creator>
  <cp:lastModifiedBy>Daniel Feil</cp:lastModifiedBy>
  <cp:revision>1</cp:revision>
  <dcterms:created xsi:type="dcterms:W3CDTF">2026-06-16T15:50:41Z</dcterms:created>
  <dcterms:modified xsi:type="dcterms:W3CDTF">2026-06-16T15:52:37Z</dcterms:modified>
</cp:coreProperties>
</file>